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2"/>
  </p:notesMasterIdLst>
  <p:sldIdLst>
    <p:sldId id="256" r:id="rId3"/>
    <p:sldId id="262" r:id="rId4"/>
    <p:sldId id="276" r:id="rId5"/>
    <p:sldId id="303" r:id="rId6"/>
    <p:sldId id="304" r:id="rId7"/>
    <p:sldId id="305" r:id="rId8"/>
    <p:sldId id="306" r:id="rId9"/>
    <p:sldId id="277" r:id="rId10"/>
    <p:sldId id="307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302" r:id="rId26"/>
    <p:sldId id="308" r:id="rId27"/>
    <p:sldId id="309" r:id="rId28"/>
    <p:sldId id="310" r:id="rId29"/>
    <p:sldId id="311" r:id="rId30"/>
    <p:sldId id="294" r:id="rId31"/>
    <p:sldId id="296" r:id="rId32"/>
    <p:sldId id="295" r:id="rId33"/>
    <p:sldId id="297" r:id="rId34"/>
    <p:sldId id="298" r:id="rId35"/>
    <p:sldId id="299" r:id="rId36"/>
    <p:sldId id="312" r:id="rId37"/>
    <p:sldId id="300" r:id="rId38"/>
    <p:sldId id="301" r:id="rId39"/>
    <p:sldId id="257" r:id="rId40"/>
    <p:sldId id="313" r:id="rId41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1"/>
  </p:normalViewPr>
  <p:slideViewPr>
    <p:cSldViewPr>
      <p:cViewPr varScale="1">
        <p:scale>
          <a:sx n="142" d="100"/>
          <a:sy n="142" d="100"/>
        </p:scale>
        <p:origin x="7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9860-4C5A-C147-850C-2CB1924F4883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B9F55-52C5-6E4B-ADC5-14E11FB61A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4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9F55-52C5-6E4B-ADC5-14E11FB61A5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3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26.05.2022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trysql.asp?filename=trysql_select_all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SQL. 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Первое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нереляционная</a:t>
            </a:r>
            <a:r>
              <a:rPr lang="ru-RU" sz="1600" dirty="0"/>
              <a:t> модель данных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792C30-2ADE-184F-98FC-BB84F806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40968"/>
            <a:ext cx="4233788" cy="35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Oracle</a:t>
            </a:r>
            <a:endParaRPr lang="ru-RU" sz="1600" dirty="0"/>
          </a:p>
          <a:p>
            <a:r>
              <a:rPr lang="en" sz="1600" dirty="0"/>
              <a:t>PostgreSQL</a:t>
            </a:r>
            <a:endParaRPr lang="ru-RU" sz="1600" dirty="0"/>
          </a:p>
          <a:p>
            <a:r>
              <a:rPr lang="en" sz="1600" dirty="0"/>
              <a:t>MSSQL</a:t>
            </a:r>
            <a:endParaRPr lang="ru-RU" sz="1600" dirty="0"/>
          </a:p>
          <a:p>
            <a:r>
              <a:rPr lang="en" sz="1600" dirty="0"/>
              <a:t>MySQL</a:t>
            </a:r>
            <a:endParaRPr lang="ru-RU" sz="1600" dirty="0"/>
          </a:p>
          <a:p>
            <a:r>
              <a:rPr lang="en" sz="1600" dirty="0"/>
              <a:t>SQLite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10225136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Представление популярных СУБД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9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Oracle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4E78B6-0FD9-234C-87FE-AA746E41B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"/>
          <a:stretch/>
        </p:blipFill>
        <p:spPr>
          <a:xfrm>
            <a:off x="5930344" y="2636912"/>
            <a:ext cx="5702300" cy="204484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44AD42-95E8-DB48-9A56-65E46A879E19}"/>
              </a:ext>
            </a:extLst>
          </p:cNvPr>
          <p:cNvSpPr>
            <a:spLocks/>
          </p:cNvSpPr>
          <p:nvPr/>
        </p:nvSpPr>
        <p:spPr bwMode="auto">
          <a:xfrm>
            <a:off x="839416" y="2636912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1977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платное ПО</a:t>
            </a:r>
          </a:p>
          <a:p>
            <a:r>
              <a:rPr lang="ru-RU" sz="1600" dirty="0"/>
              <a:t>высокая надежность</a:t>
            </a:r>
            <a:r>
              <a:rPr lang="en-US" sz="1600" dirty="0"/>
              <a:t>, </a:t>
            </a:r>
            <a:r>
              <a:rPr lang="ru-RU" sz="1600" dirty="0"/>
              <a:t>производительность</a:t>
            </a:r>
          </a:p>
          <a:p>
            <a:r>
              <a:rPr lang="ru-RU" sz="1600" dirty="0"/>
              <a:t>подходит для больших промышленных решений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9064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PostgreSQL</a:t>
            </a:r>
            <a:endParaRPr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A1FC650-D0EE-D241-B258-0B0E85E3EE59}"/>
              </a:ext>
            </a:extLst>
          </p:cNvPr>
          <p:cNvSpPr>
            <a:spLocks/>
          </p:cNvSpPr>
          <p:nvPr/>
        </p:nvSpPr>
        <p:spPr bwMode="auto">
          <a:xfrm>
            <a:off x="699386" y="2564904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</a:t>
            </a:r>
            <a:r>
              <a:rPr lang="en-US" sz="1600" dirty="0"/>
              <a:t>88</a:t>
            </a:r>
            <a:r>
              <a:rPr lang="ru-RU" sz="1600" dirty="0"/>
              <a:t>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имеет большое кол-во встроенных аналитических функций</a:t>
            </a:r>
          </a:p>
          <a:p>
            <a:r>
              <a:rPr lang="ru-RU" sz="1600" dirty="0"/>
              <a:t>высокая надежность</a:t>
            </a:r>
            <a:r>
              <a:rPr lang="en-US" sz="1600" dirty="0"/>
              <a:t>, </a:t>
            </a:r>
            <a:r>
              <a:rPr lang="ru-RU" sz="1600" dirty="0"/>
              <a:t>сохранность данных</a:t>
            </a:r>
          </a:p>
          <a:p>
            <a:r>
              <a:rPr lang="ru-RU" sz="1600" dirty="0"/>
              <a:t>подходит для больших промышленных решений</a:t>
            </a:r>
          </a:p>
          <a:p>
            <a:r>
              <a:rPr lang="ru-RU" sz="1600" dirty="0"/>
              <a:t>есть поддержка </a:t>
            </a:r>
            <a:r>
              <a:rPr lang="en-US" sz="1600" dirty="0"/>
              <a:t>NoSQL</a:t>
            </a:r>
            <a:endParaRPr lang="ru-RU" sz="1600" dirty="0"/>
          </a:p>
          <a:p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13A272-A83C-D947-91B6-76B3A932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7603"/>
            <a:ext cx="5256584" cy="24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MSSQL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7F08D7-5431-2840-B0F2-776A1CD5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2564904"/>
            <a:ext cx="4264059" cy="324507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323FC0-0AC8-3F49-982F-FE9BF2410285}"/>
              </a:ext>
            </a:extLst>
          </p:cNvPr>
          <p:cNvSpPr>
            <a:spLocks/>
          </p:cNvSpPr>
          <p:nvPr/>
        </p:nvSpPr>
        <p:spPr bwMode="auto">
          <a:xfrm>
            <a:off x="623392" y="2448448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1989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платное ПО</a:t>
            </a:r>
          </a:p>
          <a:p>
            <a:r>
              <a:rPr lang="ru-RU" sz="1600" dirty="0"/>
              <a:t>долгое время была </a:t>
            </a:r>
            <a:r>
              <a:rPr lang="ru-RU" sz="1600" dirty="0" err="1"/>
              <a:t>одноплатформенной</a:t>
            </a:r>
            <a:r>
              <a:rPr lang="en-US" sz="1600" dirty="0"/>
              <a:t> (</a:t>
            </a:r>
            <a:r>
              <a:rPr lang="ru-RU" sz="1600" dirty="0"/>
              <a:t>поддержка </a:t>
            </a:r>
            <a:r>
              <a:rPr lang="en-US" sz="1600" dirty="0"/>
              <a:t>Linux c 2017)</a:t>
            </a:r>
          </a:p>
          <a:p>
            <a:r>
              <a:rPr lang="ru-RU" sz="1600" dirty="0"/>
              <a:t>хорошо подходит для сервисов на </a:t>
            </a:r>
            <a:r>
              <a:rPr lang="en-US" sz="1600" dirty="0"/>
              <a:t>Windows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258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MySQL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F7653B-CCF9-6E4B-B1A7-C12F2B21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636912"/>
            <a:ext cx="4519910" cy="304744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10C879-F5E8-A342-A7FD-4202A63C3702}"/>
              </a:ext>
            </a:extLst>
          </p:cNvPr>
          <p:cNvSpPr>
            <a:spLocks/>
          </p:cNvSpPr>
          <p:nvPr/>
        </p:nvSpPr>
        <p:spPr bwMode="auto">
          <a:xfrm>
            <a:off x="839416" y="2564904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1995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высокая производительность</a:t>
            </a:r>
          </a:p>
          <a:p>
            <a:r>
              <a:rPr lang="ru-RU" sz="1600" dirty="0"/>
              <a:t>является частью стека </a:t>
            </a:r>
            <a:r>
              <a:rPr lang="en-US" sz="1600" dirty="0"/>
              <a:t>LAMP</a:t>
            </a:r>
            <a:r>
              <a:rPr lang="ru-RU" sz="1600" dirty="0"/>
              <a:t> (</a:t>
            </a:r>
            <a:r>
              <a:rPr lang="en-US" sz="1600" dirty="0"/>
              <a:t>Linux, Apache</a:t>
            </a:r>
            <a:r>
              <a:rPr lang="ru-RU" sz="1600" dirty="0"/>
              <a:t> </a:t>
            </a:r>
            <a:r>
              <a:rPr lang="en-US" sz="1600" dirty="0"/>
              <a:t>HTTP Server, MySQL, PHP</a:t>
            </a:r>
            <a:r>
              <a:rPr lang="ru-RU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073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SQLite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F7ECE-DD86-8B40-9CE5-ECD2BC26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81" y="2570696"/>
            <a:ext cx="4358470" cy="2027808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6B46A1D-12A8-0445-AAB4-5565AB686532}"/>
              </a:ext>
            </a:extLst>
          </p:cNvPr>
          <p:cNvSpPr>
            <a:spLocks/>
          </p:cNvSpPr>
          <p:nvPr/>
        </p:nvSpPr>
        <p:spPr bwMode="auto">
          <a:xfrm>
            <a:off x="693541" y="2570696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Создана в </a:t>
            </a:r>
            <a:r>
              <a:rPr lang="en-US" sz="1600" dirty="0"/>
              <a:t>2000</a:t>
            </a:r>
            <a:r>
              <a:rPr lang="ru-RU" sz="1600" dirty="0"/>
              <a:t> году</a:t>
            </a:r>
          </a:p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свободное ПО</a:t>
            </a:r>
          </a:p>
          <a:p>
            <a:r>
              <a:rPr lang="ru-RU" sz="1600" dirty="0"/>
              <a:t>встраиваемая СУБД (</a:t>
            </a:r>
            <a:r>
              <a:rPr lang="ru-RU" sz="1600" dirty="0" err="1"/>
              <a:t>безсерверная</a:t>
            </a:r>
            <a:r>
              <a:rPr lang="ru-RU" sz="1600" dirty="0"/>
              <a:t>)</a:t>
            </a:r>
          </a:p>
          <a:p>
            <a:r>
              <a:rPr lang="ru-RU" sz="1600" dirty="0"/>
              <a:t>высокая производительность(работает в оперативной памяти)</a:t>
            </a:r>
          </a:p>
          <a:p>
            <a:r>
              <a:rPr lang="ru-RU" sz="1600" dirty="0"/>
              <a:t>ограничения размеры объектов БД</a:t>
            </a:r>
          </a:p>
          <a:p>
            <a:r>
              <a:rPr lang="ru-RU" sz="1600" dirty="0"/>
              <a:t>подходит небольших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22950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7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89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3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1.</a:t>
            </a: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>
                <a:solidFill>
                  <a:srgbClr val="333F48"/>
                </a:solidFill>
                <a:latin typeface="SB Sans Text Light"/>
                <a:cs typeface="SB Sans Text Light"/>
              </a:rPr>
              <a:t>Введение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2.</a:t>
            </a:r>
            <a:r>
              <a:rPr lang="en" sz="1600" dirty="0"/>
              <a:t> SQL vs NoSQL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3.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Представление популярных СУБД 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4.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Основные атрибуты БД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5. </a:t>
            </a:r>
            <a:r>
              <a:rPr lang="ru-RU" sz="1600" dirty="0"/>
              <a:t>Основные атрибуты таблицы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6. Типы данных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7</a:t>
            </a: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. </a:t>
            </a:r>
            <a:r>
              <a:rPr lang="ru-RU" sz="1600" dirty="0"/>
              <a:t>Операторы </a:t>
            </a:r>
            <a:r>
              <a:rPr lang="en" sz="1600" dirty="0"/>
              <a:t>SQL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  <a:p>
            <a:r>
              <a:rPr lang="ru-RU" sz="1600" dirty="0"/>
              <a:t>представление (</a:t>
            </a:r>
            <a:r>
              <a:rPr lang="en-US" sz="1600" dirty="0"/>
              <a:t>view)</a:t>
            </a:r>
            <a:r>
              <a:rPr lang="ru-RU" sz="1600" dirty="0"/>
              <a:t>, материализованное представление</a:t>
            </a:r>
            <a:r>
              <a:rPr lang="en-US" sz="1600" dirty="0"/>
              <a:t> (</a:t>
            </a:r>
            <a:r>
              <a:rPr lang="en" sz="1600" dirty="0"/>
              <a:t>materialized view)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таблица</a:t>
            </a:r>
          </a:p>
          <a:p>
            <a:r>
              <a:rPr lang="ru-RU" sz="1600" dirty="0"/>
              <a:t>схема</a:t>
            </a:r>
          </a:p>
          <a:p>
            <a:r>
              <a:rPr lang="ru-RU" sz="1600" dirty="0"/>
              <a:t>представление (</a:t>
            </a:r>
            <a:r>
              <a:rPr lang="en-US" sz="1600" dirty="0"/>
              <a:t>view)</a:t>
            </a:r>
            <a:r>
              <a:rPr lang="ru-RU" sz="1600" dirty="0"/>
              <a:t>, материализованное представление</a:t>
            </a:r>
            <a:r>
              <a:rPr lang="en-US" sz="1600" dirty="0"/>
              <a:t> (</a:t>
            </a:r>
            <a:r>
              <a:rPr lang="en" sz="1600" dirty="0"/>
              <a:t>materialized view)</a:t>
            </a:r>
            <a:endParaRPr lang="ru-RU" sz="1600" dirty="0"/>
          </a:p>
          <a:p>
            <a:r>
              <a:rPr lang="ru-RU" sz="1600" dirty="0"/>
              <a:t>индекс</a:t>
            </a:r>
          </a:p>
          <a:p>
            <a:r>
              <a:rPr lang="ru-RU" sz="1600" dirty="0"/>
              <a:t>триггер</a:t>
            </a:r>
          </a:p>
          <a:p>
            <a:r>
              <a:rPr lang="ru-RU" sz="1600" dirty="0"/>
              <a:t>функции</a:t>
            </a:r>
          </a:p>
          <a:p>
            <a:r>
              <a:rPr lang="ru-RU" sz="1600" dirty="0"/>
              <a:t>процедуры</a:t>
            </a:r>
          </a:p>
          <a:p>
            <a:r>
              <a:rPr lang="ru-RU" sz="1600" dirty="0"/>
              <a:t>связи с другими БД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БД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40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первичный ключ (</a:t>
            </a:r>
            <a:r>
              <a:rPr lang="en" sz="1600" dirty="0"/>
              <a:t>primary key)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таблицы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8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первичный ключ (</a:t>
            </a:r>
            <a:r>
              <a:rPr lang="en" sz="1600" dirty="0"/>
              <a:t>primary key)</a:t>
            </a:r>
          </a:p>
          <a:p>
            <a:r>
              <a:rPr lang="ru-RU" sz="1600" dirty="0"/>
              <a:t>внешний ключ( </a:t>
            </a:r>
            <a:r>
              <a:rPr lang="en" sz="1600" dirty="0"/>
              <a:t>foreign key)</a:t>
            </a: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Основные атрибуты таблицы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89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Типы данных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90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Типы данных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4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Типы данных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610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</a:p>
          <a:p>
            <a:r>
              <a:rPr lang="ru-RU" sz="1600" dirty="0"/>
              <a:t>типы данных для работы с датами – </a:t>
            </a:r>
            <a:r>
              <a:rPr lang="en-US" sz="1600" dirty="0"/>
              <a:t>DATE, TIME, DATETIME, TIMESTAMP, INTERVAL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Типы данных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701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символьные – </a:t>
            </a:r>
            <a:r>
              <a:rPr lang="en-US" sz="1600" dirty="0"/>
              <a:t>CHAR, VARCHAR, TEXT</a:t>
            </a:r>
          </a:p>
          <a:p>
            <a:r>
              <a:rPr lang="ru-RU" sz="1600" dirty="0"/>
              <a:t>числовые – </a:t>
            </a:r>
            <a:r>
              <a:rPr lang="en-US" sz="1600" dirty="0"/>
              <a:t>SMALLINT, INT, BIGINT, DECIMAL(NUMERIC), FLOAT, DOUBLE</a:t>
            </a:r>
          </a:p>
          <a:p>
            <a:r>
              <a:rPr lang="ru-RU" sz="1600" dirty="0"/>
              <a:t>логический - </a:t>
            </a:r>
            <a:r>
              <a:rPr lang="en-US" sz="1600" dirty="0"/>
              <a:t>BOOLEAN</a:t>
            </a:r>
          </a:p>
          <a:p>
            <a:r>
              <a:rPr lang="ru-RU" sz="1600" dirty="0"/>
              <a:t>типы данных для работы с датами – </a:t>
            </a:r>
            <a:r>
              <a:rPr lang="en-US" sz="1600" dirty="0"/>
              <a:t>DATE, TIME, DATETIME, TIMESTAMP, INTERVAL</a:t>
            </a:r>
          </a:p>
          <a:p>
            <a:r>
              <a:rPr lang="en-US" sz="1600" dirty="0"/>
              <a:t>CLOB, BLOB, JSON, XML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endParaRPr lang="en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Типы данных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17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Типы операторов:</a:t>
            </a:r>
            <a:endParaRPr lang="en" sz="1600" dirty="0"/>
          </a:p>
          <a:p>
            <a:r>
              <a:rPr lang="en" sz="1600" dirty="0"/>
              <a:t>DML</a:t>
            </a:r>
            <a:endParaRPr lang="ru-RU" sz="1600" dirty="0"/>
          </a:p>
          <a:p>
            <a:r>
              <a:rPr lang="en" sz="1600" dirty="0"/>
              <a:t>DDL</a:t>
            </a:r>
            <a:endParaRPr lang="ru-RU" sz="1600" dirty="0"/>
          </a:p>
          <a:p>
            <a:r>
              <a:rPr lang="en" sz="1600" dirty="0"/>
              <a:t>DCL</a:t>
            </a:r>
            <a:endParaRPr lang="ru-RU" sz="1600" dirty="0"/>
          </a:p>
          <a:p>
            <a:r>
              <a:rPr lang="en" sz="1600" dirty="0"/>
              <a:t>TCL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91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манипуляции данными (</a:t>
            </a:r>
            <a:r>
              <a:rPr lang="en" sz="1600" dirty="0"/>
              <a:t>Data Manipulation Language, DML):</a:t>
            </a:r>
          </a:p>
          <a:p>
            <a:r>
              <a:rPr lang="en" sz="1600" dirty="0"/>
              <a:t>SELECT </a:t>
            </a:r>
            <a:r>
              <a:rPr lang="ru-RU" sz="1600" dirty="0"/>
              <a:t>выбирает данные, удовлетворяющие заданным условиям</a:t>
            </a:r>
          </a:p>
          <a:p>
            <a:r>
              <a:rPr lang="en" sz="1600" dirty="0"/>
              <a:t>INSERT </a:t>
            </a:r>
            <a:r>
              <a:rPr lang="ru-RU" sz="1600" dirty="0"/>
              <a:t>добавляет новые данные</a:t>
            </a:r>
          </a:p>
          <a:p>
            <a:r>
              <a:rPr lang="en" sz="1600" dirty="0"/>
              <a:t>UPDATE </a:t>
            </a:r>
            <a:r>
              <a:rPr lang="ru-RU" sz="1600" dirty="0"/>
              <a:t>изменяет существующие данные</a:t>
            </a:r>
          </a:p>
          <a:p>
            <a:r>
              <a:rPr lang="en" sz="1600" dirty="0"/>
              <a:t>DELETE </a:t>
            </a:r>
            <a:r>
              <a:rPr lang="ru-RU" sz="1600" dirty="0"/>
              <a:t>удаляет данные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80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определения данных (</a:t>
            </a:r>
            <a:r>
              <a:rPr lang="en" sz="1600" dirty="0"/>
              <a:t>Data Definition Language, DDL):</a:t>
            </a:r>
          </a:p>
          <a:p>
            <a:r>
              <a:rPr lang="en" sz="1600" dirty="0"/>
              <a:t>CREATE </a:t>
            </a:r>
            <a:r>
              <a:rPr lang="ru-RU" sz="1600" dirty="0"/>
              <a:t>создаёт объект базы данных (саму базу, таблицу, представление, пользователя)</a:t>
            </a:r>
          </a:p>
          <a:p>
            <a:r>
              <a:rPr lang="en" sz="1600" dirty="0"/>
              <a:t>ALTER </a:t>
            </a:r>
            <a:r>
              <a:rPr lang="ru-RU" sz="1600" dirty="0"/>
              <a:t>изменяет объект</a:t>
            </a:r>
          </a:p>
          <a:p>
            <a:r>
              <a:rPr lang="en" sz="1600" dirty="0"/>
              <a:t>DROP </a:t>
            </a:r>
            <a:r>
              <a:rPr lang="ru-RU" sz="1600" dirty="0"/>
              <a:t>удаляет объект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454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определения доступа к данным (</a:t>
            </a:r>
            <a:r>
              <a:rPr lang="en" sz="1600" dirty="0"/>
              <a:t>Data Control Language, DCL):</a:t>
            </a:r>
          </a:p>
          <a:p>
            <a:r>
              <a:rPr lang="en" sz="1600" dirty="0"/>
              <a:t>GRANT </a:t>
            </a:r>
            <a:r>
              <a:rPr lang="ru-RU" sz="1600" dirty="0"/>
              <a:t>предоставляет пользователю (группе) разрешения на определённые операции с объектом</a:t>
            </a:r>
          </a:p>
          <a:p>
            <a:r>
              <a:rPr lang="en" sz="1600" dirty="0"/>
              <a:t>REVOKE </a:t>
            </a:r>
            <a:r>
              <a:rPr lang="ru-RU" sz="1600" dirty="0"/>
              <a:t>отзывает ранее выданные разрешения</a:t>
            </a:r>
          </a:p>
          <a:p>
            <a:r>
              <a:rPr lang="en" sz="1600" dirty="0"/>
              <a:t>DENY </a:t>
            </a:r>
            <a:r>
              <a:rPr lang="ru-RU" sz="1600" dirty="0"/>
              <a:t>задаёт запрет, имеющий приоритет над разрешением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71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операторы управления транзакциями (</a:t>
            </a:r>
            <a:r>
              <a:rPr lang="en" sz="1600" dirty="0"/>
              <a:t>Transaction Control Language, TCL):</a:t>
            </a:r>
          </a:p>
          <a:p>
            <a:r>
              <a:rPr lang="en" sz="1600" dirty="0"/>
              <a:t>COMMIT </a:t>
            </a:r>
            <a:r>
              <a:rPr lang="ru-RU" sz="1600" dirty="0"/>
              <a:t>применяет транзакцию</a:t>
            </a:r>
          </a:p>
          <a:p>
            <a:r>
              <a:rPr lang="en" sz="1600" dirty="0"/>
              <a:t>ROLLBACK </a:t>
            </a:r>
            <a:r>
              <a:rPr lang="ru-RU" sz="1600" dirty="0"/>
              <a:t>откатывает все изменения, сделанные в контексте текущей транзакции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41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35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48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en-US" sz="1600" dirty="0"/>
          </a:p>
          <a:p>
            <a:r>
              <a:rPr lang="ru-RU" sz="1600" dirty="0"/>
              <a:t>условные операторы - </a:t>
            </a:r>
            <a:r>
              <a:rPr lang="en" sz="1600" dirty="0"/>
              <a:t>CASE WITH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1683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операторы - </a:t>
            </a:r>
            <a:r>
              <a:rPr lang="en" sz="1600" dirty="0"/>
              <a:t>SELECT JOIN AND OR BETWEEN DISTINCT UNION UNION ALL</a:t>
            </a:r>
            <a:endParaRPr lang="en-US" sz="1600" dirty="0"/>
          </a:p>
          <a:p>
            <a:r>
              <a:rPr lang="ru-RU" sz="1600" dirty="0"/>
              <a:t>условные операторы - </a:t>
            </a:r>
            <a:r>
              <a:rPr lang="en" sz="1600" dirty="0"/>
              <a:t>CASE WITH</a:t>
            </a:r>
            <a:endParaRPr lang="en-US" sz="1600" dirty="0"/>
          </a:p>
          <a:p>
            <a:r>
              <a:rPr lang="ru-RU" sz="1600" dirty="0"/>
              <a:t>агрегатные функции - </a:t>
            </a:r>
            <a:r>
              <a:rPr lang="en" sz="1600" dirty="0"/>
              <a:t>SUM, MIN, MAX, AV</a:t>
            </a:r>
            <a:r>
              <a:rPr lang="en-US" sz="1600" dirty="0"/>
              <a:t>G</a:t>
            </a:r>
            <a:r>
              <a:rPr lang="en" sz="1600" dirty="0"/>
              <a:t>, COUNT</a:t>
            </a:r>
            <a:r>
              <a:rPr lang="ru-RU" sz="1600" dirty="0"/>
              <a:t>,</a:t>
            </a:r>
            <a:r>
              <a:rPr lang="en" sz="1600" dirty="0"/>
              <a:t> GROUP BY, ORDER BY, DESC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Операторы </a:t>
            </a:r>
            <a:r>
              <a:rPr lang="en" sz="5400" dirty="0"/>
              <a:t>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9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Вопросы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hlinkClick r:id="rId2"/>
              </a:rPr>
              <a:t>https://www.w3schools.com/sql/trysql.asp?filename=trysql_select_all</a:t>
            </a:r>
            <a:endParaRPr lang="en" sz="1600" dirty="0"/>
          </a:p>
          <a:p>
            <a:pPr marL="0" indent="0">
              <a:buNone/>
            </a:pPr>
            <a:endParaRPr lang="en" sz="1600" dirty="0"/>
          </a:p>
          <a:p>
            <a:pPr marL="0" indent="0">
              <a:buNone/>
            </a:pPr>
            <a:r>
              <a:rPr lang="en" sz="1600" dirty="0"/>
              <a:t>1. </a:t>
            </a:r>
            <a:r>
              <a:rPr lang="ru-RU" sz="1600" dirty="0"/>
              <a:t>Выберите заказчиков из Германии, Франции и Мадрида, выведите их название, страну и адрес.</a:t>
            </a:r>
          </a:p>
          <a:p>
            <a:pPr marL="0" indent="0">
              <a:buNone/>
            </a:pPr>
            <a:r>
              <a:rPr lang="ru-RU" sz="1600" dirty="0"/>
              <a:t>2. Выберите топ 3 страны по количеству заказчиков, выведите их названия и количество записей.</a:t>
            </a:r>
          </a:p>
          <a:p>
            <a:pPr marL="0" indent="0">
              <a:buNone/>
            </a:pPr>
            <a:r>
              <a:rPr lang="ru-RU" sz="1600" dirty="0"/>
              <a:t>3. Выберите перевозчика, который отправил 10-й по времени заказ, выведите его название, и дату отправления.</a:t>
            </a:r>
          </a:p>
          <a:p>
            <a:pPr marL="0" indent="0">
              <a:buNone/>
            </a:pPr>
            <a:r>
              <a:rPr lang="ru-RU" sz="1600" dirty="0"/>
              <a:t>4. Выберите самый дорогой заказ, выведите список товаров с их ценами.</a:t>
            </a:r>
          </a:p>
          <a:p>
            <a:pPr marL="0" indent="0">
              <a:buNone/>
            </a:pPr>
            <a:r>
              <a:rPr lang="ru-RU" sz="1600" dirty="0"/>
              <a:t>5. Какой товар больше всего заказывали по количеству единиц товара, выведите его название и количество единиц в каждом из заказов.</a:t>
            </a:r>
          </a:p>
          <a:p>
            <a:pPr marL="0" indent="0">
              <a:buNone/>
            </a:pPr>
            <a:r>
              <a:rPr lang="ru-RU" sz="1600" dirty="0"/>
              <a:t>6. Выведите топ 5 поставщиков по количеству заказов, выведите их названия, страну, контактное лицо и телефон.</a:t>
            </a:r>
          </a:p>
          <a:p>
            <a:pPr marL="0" indent="0">
              <a:buNone/>
            </a:pPr>
            <a:r>
              <a:rPr lang="ru-RU" sz="1600" dirty="0"/>
              <a:t>7. Какую категорию товаров заказывали больше всего по стоимости в Бразилии, выведите страну, название категории и сумму.</a:t>
            </a:r>
          </a:p>
          <a:p>
            <a:pPr marL="0" indent="0">
              <a:buNone/>
            </a:pPr>
            <a:r>
              <a:rPr lang="ru-RU" sz="1600" dirty="0"/>
              <a:t>8. Какая разница в стоимости между самым дорогим и самым дешевым заказом из США.</a:t>
            </a:r>
          </a:p>
          <a:p>
            <a:pPr marL="0" indent="0">
              <a:buNone/>
            </a:pPr>
            <a:r>
              <a:rPr lang="ru-RU" sz="1600" dirty="0"/>
              <a:t>9. Выведите количество заказов у каждого их трех самых молодых сотрудников, а также имя и фамилию во второй колонке.</a:t>
            </a:r>
          </a:p>
          <a:p>
            <a:pPr marL="0" indent="0">
              <a:buNone/>
            </a:pPr>
            <a:r>
              <a:rPr lang="ru-RU" sz="1600" dirty="0"/>
              <a:t>10. Сколько банок крабового мяса всего было заказано.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692696"/>
            <a:ext cx="9073008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/>
              <a:t>Домашнее задание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3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7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16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  <a:p>
            <a:r>
              <a:rPr lang="ru-RU" sz="1600" dirty="0"/>
              <a:t>Создан в 1974</a:t>
            </a:r>
            <a:r>
              <a:rPr lang="en-US" sz="1600" dirty="0"/>
              <a:t> </a:t>
            </a:r>
            <a:r>
              <a:rPr lang="ru-RU" sz="1600" dirty="0"/>
              <a:t>компанией </a:t>
            </a:r>
            <a:r>
              <a:rPr lang="en-US" sz="1600" dirty="0"/>
              <a:t>IBM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4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dirty="0"/>
              <a:t>SQL - structured query language — «</a:t>
            </a:r>
            <a:r>
              <a:rPr lang="ru-RU" sz="1600" dirty="0"/>
              <a:t>язык структурированных запросов»</a:t>
            </a:r>
          </a:p>
          <a:p>
            <a:r>
              <a:rPr lang="ru-RU" sz="1600" dirty="0"/>
              <a:t>Инструмент для работы с БД</a:t>
            </a:r>
          </a:p>
          <a:p>
            <a:r>
              <a:rPr lang="ru-RU" sz="1600" dirty="0"/>
              <a:t>Создан в 1974</a:t>
            </a:r>
            <a:r>
              <a:rPr lang="en-US" sz="1600" dirty="0"/>
              <a:t> </a:t>
            </a:r>
            <a:r>
              <a:rPr lang="ru-RU" sz="1600" dirty="0"/>
              <a:t>компанией </a:t>
            </a:r>
            <a:r>
              <a:rPr lang="en-US" sz="1600" dirty="0"/>
              <a:t>IBM</a:t>
            </a:r>
            <a:endParaRPr lang="ru-RU" sz="1600" dirty="0"/>
          </a:p>
          <a:p>
            <a:r>
              <a:rPr lang="en-US" sz="1600" dirty="0"/>
              <a:t>SQL vs SEQUEL (</a:t>
            </a:r>
            <a:r>
              <a:rPr lang="en" sz="1600" dirty="0"/>
              <a:t>Structured English </a:t>
            </a:r>
            <a:r>
              <a:rPr lang="en" sz="1600" dirty="0" err="1"/>
              <a:t>QUEry</a:t>
            </a:r>
            <a:r>
              <a:rPr lang="en" sz="1600" dirty="0"/>
              <a:t> Language</a:t>
            </a:r>
            <a:r>
              <a:rPr lang="en-US" sz="1600" dirty="0"/>
              <a:t>)</a:t>
            </a: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Введение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0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6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76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реляционная модель данных</a:t>
            </a: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en" sz="5400" dirty="0"/>
              <a:t>SQL vs NoSQL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036A16-DEBD-1945-BE4E-DE33B8E1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1" y="3212976"/>
            <a:ext cx="6361584" cy="29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86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</TotalTime>
  <Words>906</Words>
  <Application>Microsoft Macintosh PowerPoint</Application>
  <DocSecurity>0</DocSecurity>
  <PresentationFormat>Широкоэкранный</PresentationFormat>
  <Paragraphs>169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455</cp:revision>
  <dcterms:created xsi:type="dcterms:W3CDTF">2020-09-16T07:07:55Z</dcterms:created>
  <dcterms:modified xsi:type="dcterms:W3CDTF">2022-05-26T18:50:44Z</dcterms:modified>
  <cp:category/>
  <dc:identifier/>
  <cp:contentStatus/>
  <dc:language/>
  <cp:version/>
</cp:coreProperties>
</file>